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1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2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Allocation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4F46E5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1"/>
            <c:bubble3D val="0"/>
            <c:spPr>
              <a:solidFill>
                <a:srgbClr val="5B52E8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2"/>
            <c:bubble3D val="0"/>
            <c:spPr>
              <a:solidFill>
                <a:srgbClr val="6862EB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3"/>
            <c:bubble3D val="0"/>
            <c:spPr>
              <a:solidFill>
                <a:srgbClr val="756FEE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4"/>
            <c:bubble3D val="0"/>
            <c:spPr>
              <a:solidFill>
                <a:srgbClr val="827CF0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5"/>
            <c:bubble3D val="0"/>
            <c:spPr>
              <a:solidFill>
                <a:srgbClr val="8F89F3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6"/>
            <c:bubble3D val="0"/>
            <c:spPr>
              <a:solidFill>
                <a:srgbClr val="9C96F5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7"/>
            <c:bubble3D val="0"/>
            <c:spPr>
              <a:solidFill>
                <a:srgbClr val="A9A3F7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8"/>
            <c:bubble3D val="0"/>
            <c:spPr>
              <a:solidFill>
                <a:srgbClr val="B6B0F9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9"/>
            <c:bubble3D val="0"/>
            <c:spPr>
              <a:solidFill>
                <a:srgbClr val="C3BDFA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10"/>
            <c:bubble3D val="0"/>
            <c:spPr>
              <a:solidFill>
                <a:srgbClr val="D0CAFC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11"/>
            <c:bubble3D val="0"/>
            <c:spPr>
              <a:solidFill>
                <a:srgbClr val="DDD7FD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12"/>
            <c:bubble3D val="0"/>
            <c:spPr>
              <a:solidFill>
                <a:srgbClr val="EAE4FE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9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Sheet1!$A$2:$A$14</c:f>
              <c:strCache>
                <c:ptCount val="13"/>
                <c:pt idx="0">
                  <c:v>Pre-Sale</c:v>
                </c:pt>
                <c:pt idx="1">
                  <c:v>Team (incl. Architect)</c:v>
                </c:pt>
                <c:pt idx="2">
                  <c:v>POL — Liquidity</c:v>
                </c:pt>
                <c:pt idx="3">
                  <c:v>Welcome Bonus</c:v>
                </c:pt>
                <c:pt idx="4">
                  <c:v>DAO Pool</c:v>
                </c:pt>
                <c:pt idx="5">
                  <c:v>Operational Reserve</c:v>
                </c:pt>
                <c:pt idx="6">
                  <c:v>PoOTRS Rewards</c:v>
                </c:pt>
                <c:pt idx="7">
                  <c:v>Grants</c:v>
                </c:pt>
                <c:pt idx="8">
                  <c:v>Ecosystem Reserve</c:v>
                </c:pt>
                <c:pt idx="9">
                  <c:v>Strategic Partners</c:v>
                </c:pt>
                <c:pt idx="10">
                  <c:v>Early Investors</c:v>
                </c:pt>
                <c:pt idx="11">
                  <c:v>Info + Bug Bounty</c:v>
                </c:pt>
                <c:pt idx="12">
                  <c:v>Long Strategic Reserve</c:v>
                </c:pt>
              </c:strCache>
            </c:strRef>
          </c:cat>
          <c:val>
            <c:numRef>
              <c:f>Sheet1!$B$2:$B$14</c:f>
              <c:numCache>
                <c:ptCount val="13"/>
                <c:pt idx="0">
                  <c:v>28</c:v>
                </c:pt>
                <c:pt idx="1">
                  <c:v>12</c:v>
                </c:pt>
                <c:pt idx="2">
                  <c:v>11</c:v>
                </c:pt>
                <c:pt idx="3">
                  <c:v>10</c:v>
                </c:pt>
                <c:pt idx="4">
                  <c:v>7</c:v>
                </c:pt>
                <c:pt idx="5">
                  <c:v>7</c:v>
                </c:pt>
                <c:pt idx="6">
                  <c:v>6</c:v>
                </c:pt>
                <c:pt idx="7">
                  <c:v>5</c:v>
                </c:pt>
                <c:pt idx="8">
                  <c:v>4</c:v>
                </c:pt>
                <c:pt idx="9">
                  <c:v>4</c:v>
                </c:pt>
                <c:pt idx="10">
                  <c:v>3</c:v>
                </c:pt>
                <c:pt idx="11">
                  <c:v>2</c:v>
                </c:pt>
                <c:pt idx="12">
                  <c:v>1</c:v>
                </c:pt>
              </c:numCache>
            </c:numRef>
          </c:val>
        </c:ser>
        <c:firstSliceAng val="0"/>
        <c:holeSize val="52"/>
      </c:doughnutChart>
      <c:spPr>
        <a:noFill/>
        <a:ln>
          <a:noFill/>
        </a:ln>
        <a:effectLst/>
      </c:spPr>
    </c:plotArea>
    <c:legend>
      <c:legendPos val="r"/>
      <c:overlay val="0"/>
      <c:txPr>
        <a:bodyPr/>
        <a:lstStyle/>
        <a:p>
          <a:pPr>
            <a:defRPr sz="850">
              <a:solidFill>
                <a:srgbClr val="3A3C63"/>
              </a:solidFill>
              <a:latin typeface="IBM Plex Sans"/>
              <a:cs typeface="IBM Plex Sans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Use</c:v>
                </c:pt>
              </c:strCache>
            </c:strRef>
          </c:tx>
          <c:spPr>
            <a:solidFill>
              <a:srgbClr val="4F46E5"/>
            </a:solidFill>
            <a:effectLst/>
          </c:spPr>
          <c:invertIfNegative val="0"/>
          <c:dLbls>
            <c:numFmt formatCode="0&quot;%&quot;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6B6D93"/>
                    </a:solidFill>
                    <a:latin typeface="IBM Plex Mono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Development</c:v>
                  </c:pt>
                  <c:pt idx="1">
                    <c:v>Infrastructure</c:v>
                  </c:pt>
                  <c:pt idx="2">
                    <c:v>Security &amp; Audit #1</c:v>
                  </c:pt>
                  <c:pt idx="3">
                    <c:v>Legal &amp; Compliance</c:v>
                  </c:pt>
                  <c:pt idx="4">
                    <c:v>Marketing</c:v>
                  </c:pt>
                  <c:pt idx="5">
                    <c:v>Reserve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35</c:v>
                </c:pt>
                <c:pt idx="1">
                  <c:v>20</c:v>
                </c:pt>
                <c:pt idx="2">
                  <c:v>15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</c:numCache>
            </c:numRef>
          </c:val>
        </c:ser>
        <c:dLbls>
          <c:numFmt formatCode="0&quot;%&quot;" sourceLinked="0"/>
          <c:txPr>
            <a:bodyPr/>
            <a:lstStyle/>
            <a:p>
              <a:pPr>
                <a:defRPr b="0" i="0" strike="noStrike" sz="900" u="none">
                  <a:solidFill>
                    <a:srgbClr val="6B6D93"/>
                  </a:solidFill>
                  <a:latin typeface="IBM Plex Mono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5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3A3C63"/>
                </a:solidFill>
                <a:latin typeface="IBM Plex San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Infrastructure, not hype. Lead with the paradigm: state change, not asset movement. Legal entity is named on the first slide — it signals seriousness immediately.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Pre-Seed: $1.65M for 3% at $0.055, 750-day vesting. Key insight for investors: audit lead times are 3-6 months of QUEUE. Booking the slot early with pre-seed money is what compresses the timeline.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vaporware. Working prototype, 93 passing tests, ratified architecture. Currently live on 4 testnets while dynamic network add/remove is being validated; the remaining 8 follow. Built by one person: zero communication overhead, zero technical debt.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Deliberately NOT a standard team slide. One person covering four disciplines means perfect alignment and zero handoff error. Team hiring begins after a successful pre-sale — not before.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 slide — leave up during Q&amp;A. The vision resonates: deterministic protocol for machines AND humans. We serve both.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IAM is Intelligent Asset Management — the analytical engine. NOT 'Identity and Access Management'; that label was an error in the previous deck version and contradicts the IAM specification document.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12 networks across 4 paradigms proves the architecture is not tied to one blockchain model. Bitcoin via Taproot Assets is especially notable.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Under-promise, over-deliver. We publish 12-18 months and aim internally for 6-9. Audit queue is 3-6 months of waiting — booking it early is what compresses the timeline.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Bridges are architecturally flawed, not merely buggy. The KelpDAO case proves it: LayerZero's default 1-of-1 RPC quorum meant one compromised node could authorise a fraudulent cross-chain message. Migration demand is real, not hypothetical.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EQIChain is a capital headquarters. The user decides WHERE to exit only when an opportunity arises — no need to pre-position capital across chains. One step, any chain.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Canonical state is not our invention — BIS, Circle and institutional players are all moving this way. We are first to build a universal meta-registry for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Critical framing: we are NOT competing with LayerZero, Wormhole or Axelar. We create a new category — the meta-registry.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high-level. 12 networks, both EVM and non-EVM. Point to appendix for the deep dive.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killer slide. Two things no competitor has: lightweight rule-checking consensus, and a smartphone validator. Welcome Bonus at 10% funds ONE MILLION validators — a decentralisation story that actually works.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Category E is the unique differentiator — not hype, but architectural fitness for machine-to-machine economics. The invariant guarantee is the selling point.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Canonical Tokenomics v6.0. Pre-Sale is 28% (four rounds of 7%), NOT 40% — that figure is deprecated. Welcome Bonus is 10% funding 1M validators. Listing at $0.20 gives every pre-sale round a visible upside. FDV at listing = 1B x $0.20 = $200M.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057400"/>
            <a:ext cx="1216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1F5F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MetaNetwork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0" y="2697480"/>
            <a:ext cx="12161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600" b="1" spc="200" kern="0" dirty="0">
                <a:solidFill>
                  <a:srgbClr val="818CF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EQI</a:t>
            </a:r>
            <a:endParaRPr lang="en-US" sz="7600" dirty="0"/>
          </a:p>
        </p:txBody>
      </p:sp>
      <p:sp>
        <p:nvSpPr>
          <p:cNvPr id="4" name="Text 2"/>
          <p:cNvSpPr/>
          <p:nvPr/>
        </p:nvSpPr>
        <p:spPr>
          <a:xfrm>
            <a:off x="0" y="3703320"/>
            <a:ext cx="12161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spc="240" kern="0" dirty="0">
                <a:solidFill>
                  <a:srgbClr val="7A83A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Cross-Chain Meta-Registry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394960" y="4160520"/>
            <a:ext cx="1371600" cy="18288"/>
          </a:xfrm>
          <a:prstGeom prst="rect">
            <a:avLst/>
          </a:prstGeom>
          <a:solidFill>
            <a:srgbClr val="4F46E5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343400"/>
            <a:ext cx="12161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1F5F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State change, not asset movement.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0" y="5806440"/>
            <a:ext cx="12161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83A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Pre-Seed Investment Opportunity  ·  July 2026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0" y="6108192"/>
            <a:ext cx="12161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83A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MetaNetwork EQI OÜ  ·  Registered in Estonia, EU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B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RAISE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822960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Pre-Seed — $1.65M at $0.055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1536192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Financing the path to a complete 12-network MVP, the audit of the core, and the pre-sale launch.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58368" y="2103120"/>
            <a:ext cx="3291840" cy="2286000"/>
          </a:xfrm>
          <a:prstGeom prst="roundRect">
            <a:avLst>
              <a:gd name="adj" fmla="val 4000"/>
            </a:avLst>
          </a:prstGeom>
          <a:solidFill>
            <a:srgbClr val="EEF0FD"/>
          </a:solidFill>
          <a:ln w="12700">
            <a:solidFill>
              <a:srgbClr val="E1E4F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2240280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40" kern="0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PRE-SEED · CURRENT ROUND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932688" y="2560320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Allocation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2304288" y="2560320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3% · 30,000,000 EQI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932688" y="2907792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Price per EQI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2304288" y="2907792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$0.055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932688" y="3255264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Raise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2304288" y="3255264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$1,650,000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32688" y="3602736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FDV at round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2304288" y="3602736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$55M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32688" y="3950208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Vesting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2304288" y="3950208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750 days, per-day linear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270248" y="2103120"/>
            <a:ext cx="7232904" cy="2286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44568" y="2240280"/>
            <a:ext cx="3657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40" kern="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PRE-SALE ROUNDS · UPCOMING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544568" y="2542032"/>
            <a:ext cx="1554480" cy="1143000"/>
          </a:xfrm>
          <a:prstGeom prst="roundRect">
            <a:avLst>
              <a:gd name="adj" fmla="val 4800"/>
            </a:avLst>
          </a:prstGeom>
          <a:solidFill>
            <a:srgbClr val="F4F4FA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44568" y="2633472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R1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544568" y="2852928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$0.08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4544568" y="320040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70M EQI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544568" y="340156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1.45× from pre-seed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6254496" y="2542032"/>
            <a:ext cx="1554480" cy="1143000"/>
          </a:xfrm>
          <a:prstGeom prst="roundRect">
            <a:avLst>
              <a:gd name="adj" fmla="val 4800"/>
            </a:avLst>
          </a:prstGeom>
          <a:solidFill>
            <a:srgbClr val="F4F4FA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254496" y="2633472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R2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6254496" y="2852928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$0.10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6254496" y="320040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70M EQI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254496" y="340156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1.82× from pre-seed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7964424" y="2542032"/>
            <a:ext cx="1554480" cy="1143000"/>
          </a:xfrm>
          <a:prstGeom prst="roundRect">
            <a:avLst>
              <a:gd name="adj" fmla="val 4800"/>
            </a:avLst>
          </a:prstGeom>
          <a:solidFill>
            <a:srgbClr val="F4F4FA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964424" y="2633472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R3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7964424" y="2852928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$0.12</a:t>
            </a:r>
            <a:endParaRPr lang="en-US" sz="1900" dirty="0"/>
          </a:p>
        </p:txBody>
      </p:sp>
      <p:sp>
        <p:nvSpPr>
          <p:cNvPr id="32" name="Text 30"/>
          <p:cNvSpPr/>
          <p:nvPr/>
        </p:nvSpPr>
        <p:spPr>
          <a:xfrm>
            <a:off x="7964424" y="320040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70M EQI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7964424" y="340156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2.18× from pre-seed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9674352" y="2542032"/>
            <a:ext cx="1554480" cy="1143000"/>
          </a:xfrm>
          <a:prstGeom prst="roundRect">
            <a:avLst>
              <a:gd name="adj" fmla="val 4800"/>
            </a:avLst>
          </a:prstGeom>
          <a:solidFill>
            <a:srgbClr val="F4F4FA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674352" y="2633472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R4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9674352" y="2852928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$0.14</a:t>
            </a:r>
            <a:endParaRPr lang="en-US" sz="1900" dirty="0"/>
          </a:p>
        </p:txBody>
      </p:sp>
      <p:sp>
        <p:nvSpPr>
          <p:cNvPr id="37" name="Text 35"/>
          <p:cNvSpPr/>
          <p:nvPr/>
        </p:nvSpPr>
        <p:spPr>
          <a:xfrm>
            <a:off x="9674352" y="320040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70M EQI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9674352" y="340156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2.55× from pre-seed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4544568" y="3794760"/>
            <a:ext cx="6675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Weighted average $0.11   ·   </a:t>
            </a:r>
            <a:pPr indent="0" marL="0">
              <a:buNone/>
            </a:pPr>
            <a:r>
              <a:rPr lang="en-US" sz="1050" b="1" dirty="0">
                <a:solidFill>
                  <a:srgbClr val="0E9A6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Listing $0.20</a:t>
            </a:r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   ·   Target raise $30.8M   ·   Max $50,000 per wallet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658368" y="46177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Estimated use of pre-seed funds</a:t>
            </a:r>
            <a:endParaRPr lang="en-US" sz="1500" dirty="0"/>
          </a:p>
        </p:txBody>
      </p:sp>
      <p:graphicFrame>
        <p:nvGraphicFramePr>
          <p:cNvPr id="41" name="Chart 0" descr=""/>
          <p:cNvGraphicFramePr/>
          <p:nvPr/>
        </p:nvGraphicFramePr>
        <p:xfrm>
          <a:off x="521208" y="4937760"/>
          <a:ext cx="5852160" cy="1600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2" name="Shape 39"/>
          <p:cNvSpPr/>
          <p:nvPr/>
        </p:nvSpPr>
        <p:spPr>
          <a:xfrm>
            <a:off x="6601968" y="4617720"/>
            <a:ext cx="4901184" cy="1920240"/>
          </a:xfrm>
          <a:prstGeom prst="roundRect">
            <a:avLst>
              <a:gd name="adj" fmla="val 4762"/>
            </a:avLst>
          </a:prstGeom>
          <a:solidFill>
            <a:srgbClr val="EEF0FD"/>
          </a:solidFill>
          <a:ln w="12700">
            <a:solidFill>
              <a:srgbClr val="E1E4FB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6876288" y="4754880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Why pre-seed now</a:t>
            </a:r>
            <a:endParaRPr lang="en-US" sz="1400" dirty="0"/>
          </a:p>
        </p:txBody>
      </p:sp>
      <p:sp>
        <p:nvSpPr>
          <p:cNvPr id="44" name="Text 41"/>
          <p:cNvSpPr/>
          <p:nvPr/>
        </p:nvSpPr>
        <p:spPr>
          <a:xfrm>
            <a:off x="6876288" y="5074920"/>
            <a:ext cx="44348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3A3C6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MVP is 2–3 months from completion. Pre-seed funds the finish, books the audit slot early — so the queue runs in parallel with development rather than after it — and pays for Audit #1 of the core. That report becomes the proof we take into the pre-sale: not a promise, a verified artefact.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B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TRACTION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822960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Not a whitepaper. A working prototype.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1536192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Built and validated by a single architect — zero technical debt, zero handoff loss.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58368" y="2103120"/>
            <a:ext cx="254203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2212848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31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841248" y="267004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Architecture sections ratified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401568" y="2103120"/>
            <a:ext cx="254203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84448" y="2212848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93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584448" y="267004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Tests passing (Prototype 03)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144768" y="2103120"/>
            <a:ext cx="254203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327648" y="2212848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4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6327648" y="267004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Testnets live, 12 in pipeline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8887968" y="2103120"/>
            <a:ext cx="254203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070848" y="2212848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7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9070848" y="267004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Protocol documents published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58368" y="3291840"/>
            <a:ext cx="525780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50976" y="347472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EQIChain Prototype 03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50976" y="3794760"/>
            <a:ext cx="4709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Full freeze / unfreeze logic, dynamic network allocation and redistribution, Cabinet module, persistent state.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245352" y="3291840"/>
            <a:ext cx="525780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37960" y="347472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Architecture Documentation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537960" y="3794760"/>
            <a:ext cx="4709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31 ratified sections. Provisional patent applications filed for the protocol and for IAM as a standalone system.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58368" y="4892040"/>
            <a:ext cx="525780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50976" y="507492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Protocol Documents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950976" y="5394960"/>
            <a:ext cx="4709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Lightpaper, Tokenomics, IAM, Light Nodes, PoOTRS, EPR, EQIStab — all published under the canonical brand.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245352" y="4892040"/>
            <a:ext cx="525780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537960" y="507492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Testnet Deployment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537960" y="5394960"/>
            <a:ext cx="4709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Live on Ethereum Sepolia, BSC, Polygon Amoy and Arbitrum. Non-EVM pipeline prepared for the full 12.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B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FOUNDER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822960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One author. Four disciplines.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1536192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deliberate choice at MVP stage — it produced a monolithic product with no communication debt.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58368" y="2103120"/>
            <a:ext cx="5257800" cy="1691640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50976" y="2286000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System &amp; Meta-Registry Architecture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50976" y="2633472"/>
            <a:ext cx="4709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Designed the protocol core, the meta-registry logic, module interconnections and the data-integrity framework. Full architectural independence — the invariant is not borrowed from anyone.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245352" y="2103120"/>
            <a:ext cx="5257800" cy="1691640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37960" y="2286000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Core Development &amp; MVP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537960" y="2633472"/>
            <a:ext cx="4709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Technical implementation of the prototype, the core engine, infrastructure deployment, and the web interfaces that carry the project's technical standard.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58368" y="3977640"/>
            <a:ext cx="5257800" cy="1691640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50976" y="4160520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Legal Engineering &amp; Compliance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50976" y="4507992"/>
            <a:ext cx="4709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legal paradigm of the protocol, the logic of on-chain interaction, and adaptation to regulatory requirements. Corporate base: MetaNetwork EQI OÜ, Estonia, EU.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245352" y="3977640"/>
            <a:ext cx="5257800" cy="1691640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37960" y="4160520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Brand &amp; Product Design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537960" y="4507992"/>
            <a:ext cx="4709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visual philosophy, the brand system, and the UI/UX that translates a complex architectural idea into a form a user can grasp in ten seconds.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58368" y="5943600"/>
            <a:ext cx="10844784" cy="658368"/>
          </a:xfrm>
          <a:prstGeom prst="roundRect">
            <a:avLst>
              <a:gd name="adj" fmla="val 13889"/>
            </a:avLst>
          </a:prstGeom>
          <a:solidFill>
            <a:srgbClr val="EEF0FD"/>
          </a:solidFill>
          <a:ln w="12700">
            <a:solidFill>
              <a:srgbClr val="E1E4F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78408" y="603504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A3C6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Thirty years of engineering. Teams of 200+. A granted patent. This is not a first attempt — it is the first attempt at this.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691640"/>
            <a:ext cx="1216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1F5F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MetaNetwork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0" y="2148840"/>
            <a:ext cx="12161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600" b="1" spc="200" kern="0" dirty="0">
                <a:solidFill>
                  <a:srgbClr val="818CF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EQI</a:t>
            </a:r>
            <a:endParaRPr lang="en-US" sz="5600" dirty="0"/>
          </a:p>
        </p:txBody>
      </p:sp>
      <p:sp>
        <p:nvSpPr>
          <p:cNvPr id="4" name="Text 2"/>
          <p:cNvSpPr/>
          <p:nvPr/>
        </p:nvSpPr>
        <p:spPr>
          <a:xfrm>
            <a:off x="0" y="3154680"/>
            <a:ext cx="12161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3600"/>
              </a:lnSpc>
              <a:buNone/>
            </a:pPr>
            <a:r>
              <a:rPr lang="en-US" sz="2600" b="1" dirty="0">
                <a:solidFill>
                  <a:srgbClr val="F1F5F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first deterministic financial protocol</a:t>
            </a:r>
            <a:endParaRPr lang="en-US" sz="2600" dirty="0"/>
          </a:p>
          <a:p>
            <a:pPr algn="ctr" indent="0" marL="0">
              <a:lnSpc>
                <a:spcPts val="3600"/>
              </a:lnSpc>
              <a:buNone/>
            </a:pPr>
            <a:r>
              <a:rPr lang="en-US" sz="2600" b="1" dirty="0">
                <a:solidFill>
                  <a:srgbClr val="F1F5F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for machines and humans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0" y="4251960"/>
            <a:ext cx="1188720" cy="18288"/>
          </a:xfrm>
          <a:prstGeom prst="rect">
            <a:avLst/>
          </a:prstGeom>
          <a:solidFill>
            <a:srgbClr val="4F46E5"/>
          </a:solidFill>
          <a:ln/>
        </p:spPr>
      </p:sp>
      <p:sp>
        <p:nvSpPr>
          <p:cNvPr id="6" name="Text 4"/>
          <p:cNvSpPr/>
          <p:nvPr/>
        </p:nvSpPr>
        <p:spPr>
          <a:xfrm>
            <a:off x="0" y="4480560"/>
            <a:ext cx="1216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18CF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State change, not asset movement.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0" y="5394960"/>
            <a:ext cx="1216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EB6CC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eqi.network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0" y="5806440"/>
            <a:ext cx="12161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83A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MetaNetwork EQI OÜ  ·  Registered in Estonia, EU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0" y="6089904"/>
            <a:ext cx="12161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A83A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Confidential  ·  Not for public distribution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B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5720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APPENDIX 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49808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Architecture deep-dive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58368" y="1572768"/>
            <a:ext cx="10844784" cy="548640"/>
          </a:xfrm>
          <a:prstGeom prst="rect">
            <a:avLst/>
          </a:prstGeom>
          <a:solidFill>
            <a:srgbClr val="F4F4F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9536" y="1627632"/>
            <a:ext cx="3200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EQIChain (Meta-Registry)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178808" y="1627632"/>
            <a:ext cx="7178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Append-only hash-chain. State roots. Time-ordered IDs. Balance-based, no UTXO.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859536" y="2194560"/>
            <a:ext cx="3200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PoOTRS Consensus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178808" y="2194560"/>
            <a:ext cx="7178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DRNG-selected committees (99–199, odd). One-time participation per 70% pool rotation. Finality 2/3+1.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658368" y="2706624"/>
            <a:ext cx="10844784" cy="548640"/>
          </a:xfrm>
          <a:prstGeom prst="rect">
            <a:avLst/>
          </a:prstGeom>
          <a:solidFill>
            <a:srgbClr val="F4F4F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59536" y="2761488"/>
            <a:ext cx="3200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EQIStab (α / β / γ)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178808" y="2761488"/>
            <a:ext cx="7178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α autonomous allocation (daily, max 0.1% step). β deterministic invariant control + STOP. γ DAO exception layer.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859536" y="3328416"/>
            <a:ext cx="3200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Plombo Anchoring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178808" y="3328416"/>
            <a:ext cx="7178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Two triggers: 1,000 events or hourly. Rotational duplication across connected chains. State-root hash mandatory.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58368" y="3840480"/>
            <a:ext cx="10844784" cy="548640"/>
          </a:xfrm>
          <a:prstGeom prst="rect">
            <a:avLst/>
          </a:prstGeom>
          <a:solidFill>
            <a:srgbClr val="F4F4F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" y="3895344"/>
            <a:ext cx="3200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IAM — Intelligent Asset Management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178808" y="3895344"/>
            <a:ext cx="7178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analytical engine. Narrows scenarios to 1–3 ranked variants; executes only deterministic rules. Judgement stays with the DAO. Filed as a standalone PPA.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59536" y="4462272"/>
            <a:ext cx="3200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Transit Safety Zone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178808" y="4462272"/>
            <a:ext cx="7178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Virtual flow limiter. Transit Reserve 5% max. Transit Utilization 1–5%. Anomaly Buffer = 10% of TU.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58368" y="4974336"/>
            <a:ext cx="10844784" cy="548640"/>
          </a:xfrm>
          <a:prstGeom prst="rect">
            <a:avLst/>
          </a:prstGeom>
          <a:solidFill>
            <a:srgbClr val="F4F4F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9536" y="5029200"/>
            <a:ext cx="3200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Permanent Lock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178808" y="5029200"/>
            <a:ext cx="7178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Irreversible freeze with compensation from the network's Frozen Reserve. DAO-only decision. A_active never changes.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859536" y="5596128"/>
            <a:ext cx="3200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Validator Economics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178808" y="5596128"/>
            <a:ext cx="7178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100 EQI stake, equal for all. Welcome Bonus Pool 10% → up to 1,000,000 validators. 16 h/day uptime. KYC mandatory.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58368" y="6108192"/>
            <a:ext cx="10844784" cy="548640"/>
          </a:xfrm>
          <a:prstGeom prst="rect">
            <a:avLst/>
          </a:prstGeom>
          <a:solidFill>
            <a:srgbClr val="F4F4F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59536" y="6163056"/>
            <a:ext cx="3200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EPR — EQI Protocol Rules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178808" y="6163056"/>
            <a:ext cx="7178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Immutable Rules (A_active) + Constrained Rules (DAO-modifiable within bounds). Forward-compatible versioning.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BFB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5720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APPENDIX B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49808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Twelve connected networks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1417320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Four paradigms — EVM, non-EVM, UTXO, Cosmos SDK. Architectural neutrality, proven.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59536" y="1874520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#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344168" y="1874520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Network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3401568" y="1874520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Type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138928" y="1874520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Testnet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784848" y="1874520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Standard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658368" y="2167128"/>
            <a:ext cx="10844784" cy="320040"/>
          </a:xfrm>
          <a:prstGeom prst="rect">
            <a:avLst/>
          </a:prstGeom>
          <a:solidFill>
            <a:srgbClr val="F4F4F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9536" y="219456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5ABF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1344168" y="219456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Ethereum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401568" y="219456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EVM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138928" y="219456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Sepolia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784848" y="219456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ERC-20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859536" y="252374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5ABF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1344168" y="252374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TRON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401568" y="252374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EVM-like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138928" y="252374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Nile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784848" y="252374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TRC-20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58368" y="2825496"/>
            <a:ext cx="10844784" cy="320040"/>
          </a:xfrm>
          <a:prstGeom prst="rect">
            <a:avLst/>
          </a:prstGeom>
          <a:solidFill>
            <a:srgbClr val="F4F4F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59536" y="285292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5ABF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1344168" y="285292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Solana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3401568" y="285292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non-EVM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138928" y="285292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Devnet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784848" y="285292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SPL Token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59536" y="318211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5ABF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1344168" y="3182112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TON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401568" y="318211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non-EVM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138928" y="318211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Testnet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784848" y="318211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TEP-74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658368" y="3483864"/>
            <a:ext cx="10844784" cy="320040"/>
          </a:xfrm>
          <a:prstGeom prst="rect">
            <a:avLst/>
          </a:prstGeom>
          <a:solidFill>
            <a:srgbClr val="F4F4F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59536" y="351129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5ABF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5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1344168" y="3511296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Cardano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3401568" y="351129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non-EVM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5138928" y="351129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Preview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6784848" y="351129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Native Token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859536" y="38404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5ABF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6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1344168" y="384048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NEAR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3401568" y="38404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non-EVM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5138928" y="38404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Testnet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6784848" y="38404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NEP-141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658368" y="4142232"/>
            <a:ext cx="10844784" cy="320040"/>
          </a:xfrm>
          <a:prstGeom prst="rect">
            <a:avLst/>
          </a:prstGeom>
          <a:solidFill>
            <a:srgbClr val="F4F4F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59536" y="4169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5ABF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7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1344168" y="416966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Sui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3401568" y="4169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non-EVM</a:t>
            </a:r>
            <a:endParaRPr lang="en-US" sz="1050" dirty="0"/>
          </a:p>
        </p:txBody>
      </p:sp>
      <p:sp>
        <p:nvSpPr>
          <p:cNvPr id="47" name="Text 45"/>
          <p:cNvSpPr/>
          <p:nvPr/>
        </p:nvSpPr>
        <p:spPr>
          <a:xfrm>
            <a:off x="5138928" y="4169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Devnet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6784848" y="4169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Coin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859536" y="449884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5ABF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8</a:t>
            </a:r>
            <a:endParaRPr lang="en-US" sz="950" dirty="0"/>
          </a:p>
        </p:txBody>
      </p:sp>
      <p:sp>
        <p:nvSpPr>
          <p:cNvPr id="50" name="Text 48"/>
          <p:cNvSpPr/>
          <p:nvPr/>
        </p:nvSpPr>
        <p:spPr>
          <a:xfrm>
            <a:off x="1344168" y="449884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Aptos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3401568" y="449884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non-EVM</a:t>
            </a:r>
            <a:endParaRPr lang="en-US" sz="1050" dirty="0"/>
          </a:p>
        </p:txBody>
      </p:sp>
      <p:sp>
        <p:nvSpPr>
          <p:cNvPr id="52" name="Text 50"/>
          <p:cNvSpPr/>
          <p:nvPr/>
        </p:nvSpPr>
        <p:spPr>
          <a:xfrm>
            <a:off x="5138928" y="449884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Devnet</a:t>
            </a:r>
            <a:endParaRPr lang="en-US" sz="1000" dirty="0"/>
          </a:p>
        </p:txBody>
      </p:sp>
      <p:sp>
        <p:nvSpPr>
          <p:cNvPr id="53" name="Text 51"/>
          <p:cNvSpPr/>
          <p:nvPr/>
        </p:nvSpPr>
        <p:spPr>
          <a:xfrm>
            <a:off x="6784848" y="449884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Coin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658368" y="4800600"/>
            <a:ext cx="10844784" cy="320040"/>
          </a:xfrm>
          <a:prstGeom prst="rect">
            <a:avLst/>
          </a:prstGeom>
          <a:solidFill>
            <a:srgbClr val="F4F4F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859536" y="482803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5ABF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9</a:t>
            </a:r>
            <a:endParaRPr lang="en-US" sz="950" dirty="0"/>
          </a:p>
        </p:txBody>
      </p:sp>
      <p:sp>
        <p:nvSpPr>
          <p:cNvPr id="56" name="Text 54"/>
          <p:cNvSpPr/>
          <p:nvPr/>
        </p:nvSpPr>
        <p:spPr>
          <a:xfrm>
            <a:off x="1344168" y="4828032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Celo</a:t>
            </a:r>
            <a:endParaRPr lang="en-US" sz="1100" dirty="0"/>
          </a:p>
        </p:txBody>
      </p:sp>
      <p:sp>
        <p:nvSpPr>
          <p:cNvPr id="57" name="Text 55"/>
          <p:cNvSpPr/>
          <p:nvPr/>
        </p:nvSpPr>
        <p:spPr>
          <a:xfrm>
            <a:off x="3401568" y="482803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EVM</a:t>
            </a:r>
            <a:endParaRPr lang="en-US" sz="1050" dirty="0"/>
          </a:p>
        </p:txBody>
      </p:sp>
      <p:sp>
        <p:nvSpPr>
          <p:cNvPr id="58" name="Text 56"/>
          <p:cNvSpPr/>
          <p:nvPr/>
        </p:nvSpPr>
        <p:spPr>
          <a:xfrm>
            <a:off x="5138928" y="482803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Alfajores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6784848" y="482803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ERC-20</a:t>
            </a:r>
            <a:endParaRPr lang="en-US" sz="1000" dirty="0"/>
          </a:p>
        </p:txBody>
      </p:sp>
      <p:sp>
        <p:nvSpPr>
          <p:cNvPr id="60" name="Text 58"/>
          <p:cNvSpPr/>
          <p:nvPr/>
        </p:nvSpPr>
        <p:spPr>
          <a:xfrm>
            <a:off x="859536" y="515721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5ABF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10</a:t>
            </a:r>
            <a:endParaRPr lang="en-US" sz="950" dirty="0"/>
          </a:p>
        </p:txBody>
      </p:sp>
      <p:sp>
        <p:nvSpPr>
          <p:cNvPr id="61" name="Text 59"/>
          <p:cNvSpPr/>
          <p:nvPr/>
        </p:nvSpPr>
        <p:spPr>
          <a:xfrm>
            <a:off x="1344168" y="5157216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zkSync Era</a:t>
            </a:r>
            <a:endParaRPr lang="en-US" sz="1100" dirty="0"/>
          </a:p>
        </p:txBody>
      </p:sp>
      <p:sp>
        <p:nvSpPr>
          <p:cNvPr id="62" name="Text 60"/>
          <p:cNvSpPr/>
          <p:nvPr/>
        </p:nvSpPr>
        <p:spPr>
          <a:xfrm>
            <a:off x="3401568" y="515721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EVM (ZK)</a:t>
            </a:r>
            <a:endParaRPr lang="en-US" sz="1050" dirty="0"/>
          </a:p>
        </p:txBody>
      </p:sp>
      <p:sp>
        <p:nvSpPr>
          <p:cNvPr id="63" name="Text 61"/>
          <p:cNvSpPr/>
          <p:nvPr/>
        </p:nvSpPr>
        <p:spPr>
          <a:xfrm>
            <a:off x="5138928" y="515721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Sepolia</a:t>
            </a:r>
            <a:endParaRPr lang="en-US" sz="1000" dirty="0"/>
          </a:p>
        </p:txBody>
      </p:sp>
      <p:sp>
        <p:nvSpPr>
          <p:cNvPr id="64" name="Text 62"/>
          <p:cNvSpPr/>
          <p:nvPr/>
        </p:nvSpPr>
        <p:spPr>
          <a:xfrm>
            <a:off x="6784848" y="515721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ERC-20</a:t>
            </a:r>
            <a:endParaRPr lang="en-US" sz="1000" dirty="0"/>
          </a:p>
        </p:txBody>
      </p:sp>
      <p:sp>
        <p:nvSpPr>
          <p:cNvPr id="65" name="Shape 63"/>
          <p:cNvSpPr/>
          <p:nvPr/>
        </p:nvSpPr>
        <p:spPr>
          <a:xfrm>
            <a:off x="658368" y="5458968"/>
            <a:ext cx="10844784" cy="320040"/>
          </a:xfrm>
          <a:prstGeom prst="rect">
            <a:avLst/>
          </a:prstGeom>
          <a:solidFill>
            <a:srgbClr val="F4F4F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859536" y="54864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5ABF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11</a:t>
            </a:r>
            <a:endParaRPr lang="en-US" sz="950" dirty="0"/>
          </a:p>
        </p:txBody>
      </p:sp>
      <p:sp>
        <p:nvSpPr>
          <p:cNvPr id="67" name="Text 65"/>
          <p:cNvSpPr/>
          <p:nvPr/>
        </p:nvSpPr>
        <p:spPr>
          <a:xfrm>
            <a:off x="1344168" y="548640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Bitcoin / BTCFi</a:t>
            </a:r>
            <a:endParaRPr lang="en-US" sz="1100" dirty="0"/>
          </a:p>
        </p:txBody>
      </p:sp>
      <p:sp>
        <p:nvSpPr>
          <p:cNvPr id="68" name="Text 66"/>
          <p:cNvSpPr/>
          <p:nvPr/>
        </p:nvSpPr>
        <p:spPr>
          <a:xfrm>
            <a:off x="3401568" y="54864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UTXO</a:t>
            </a:r>
            <a:endParaRPr lang="en-US" sz="1050" dirty="0"/>
          </a:p>
        </p:txBody>
      </p:sp>
      <p:sp>
        <p:nvSpPr>
          <p:cNvPr id="69" name="Text 67"/>
          <p:cNvSpPr/>
          <p:nvPr/>
        </p:nvSpPr>
        <p:spPr>
          <a:xfrm>
            <a:off x="5138928" y="54864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Taproot</a:t>
            </a:r>
            <a:endParaRPr lang="en-US" sz="1000" dirty="0"/>
          </a:p>
        </p:txBody>
      </p:sp>
      <p:sp>
        <p:nvSpPr>
          <p:cNvPr id="70" name="Text 68"/>
          <p:cNvSpPr/>
          <p:nvPr/>
        </p:nvSpPr>
        <p:spPr>
          <a:xfrm>
            <a:off x="6784848" y="54864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Taproot Assets</a:t>
            </a:r>
            <a:endParaRPr lang="en-US" sz="1000" dirty="0"/>
          </a:p>
        </p:txBody>
      </p:sp>
      <p:sp>
        <p:nvSpPr>
          <p:cNvPr id="71" name="Text 69"/>
          <p:cNvSpPr/>
          <p:nvPr/>
        </p:nvSpPr>
        <p:spPr>
          <a:xfrm>
            <a:off x="859536" y="581558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5ABF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12</a:t>
            </a:r>
            <a:endParaRPr lang="en-US" sz="950" dirty="0"/>
          </a:p>
        </p:txBody>
      </p:sp>
      <p:sp>
        <p:nvSpPr>
          <p:cNvPr id="72" name="Text 70"/>
          <p:cNvSpPr/>
          <p:nvPr/>
        </p:nvSpPr>
        <p:spPr>
          <a:xfrm>
            <a:off x="1344168" y="581558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Osmosis</a:t>
            </a:r>
            <a:endParaRPr lang="en-US" sz="1100" dirty="0"/>
          </a:p>
        </p:txBody>
      </p:sp>
      <p:sp>
        <p:nvSpPr>
          <p:cNvPr id="73" name="Text 71"/>
          <p:cNvSpPr/>
          <p:nvPr/>
        </p:nvSpPr>
        <p:spPr>
          <a:xfrm>
            <a:off x="3401568" y="581558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Cosmos SDK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5138928" y="581558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D9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Testnet</a:t>
            </a:r>
            <a:endParaRPr lang="en-US" sz="1000" dirty="0"/>
          </a:p>
        </p:txBody>
      </p:sp>
      <p:sp>
        <p:nvSpPr>
          <p:cNvPr id="75" name="Text 73"/>
          <p:cNvSpPr/>
          <p:nvPr/>
        </p:nvSpPr>
        <p:spPr>
          <a:xfrm>
            <a:off x="6784848" y="581558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CW-20 / Native</a:t>
            </a:r>
            <a:endParaRPr lang="en-US" sz="1000" dirty="0"/>
          </a:p>
        </p:txBody>
      </p:sp>
      <p:sp>
        <p:nvSpPr>
          <p:cNvPr id="76" name="Text 74"/>
          <p:cNvSpPr/>
          <p:nvPr/>
        </p:nvSpPr>
        <p:spPr>
          <a:xfrm>
            <a:off x="658368" y="626364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EVM: 4   ·   non-EVM: 6   ·   UTXO: 1   ·   Cosmos: 1   =   true architectural neutrality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B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5720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APPENDIX C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49808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Roadmap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1417320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Public timeline is deliberately conservative. We publish the maximum term and aim to beat it.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58368" y="1965960"/>
            <a:ext cx="10844784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50976" y="2130552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Phase 0 — Foundation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178808" y="2148840"/>
            <a:ext cx="1371600" cy="256032"/>
          </a:xfrm>
          <a:prstGeom prst="roundRect">
            <a:avLst>
              <a:gd name="adj" fmla="val 50000"/>
            </a:avLst>
          </a:prstGeom>
          <a:solidFill>
            <a:srgbClr val="E3F5EE"/>
          </a:solidFill>
          <a:ln w="12700">
            <a:solidFill>
              <a:srgbClr val="BFE6D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78808" y="2148840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E9A6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COMPLETED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950976" y="249631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Architecture ratified (31 sections) · Prototype 03 · Testnet token deployment · Public sites · NDA flow · EU legal entity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58368" y="3108960"/>
            <a:ext cx="10844784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50976" y="3273552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Phase 1 — Testnet MVP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178808" y="3291840"/>
            <a:ext cx="1371600" cy="256032"/>
          </a:xfrm>
          <a:prstGeom prst="roundRect">
            <a:avLst>
              <a:gd name="adj" fmla="val 50000"/>
            </a:avLst>
          </a:prstGeom>
          <a:solidFill>
            <a:srgbClr val="EEF0FD"/>
          </a:solidFill>
          <a:ln w="12700">
            <a:solidFill>
              <a:srgbClr val="E1E4F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178808" y="3291840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IN PROGRESS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950976" y="363931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Full 12-network integration · Dynamic network add / remove with redistribution · Non-EVM deployment · Audit #1 of the core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58368" y="4251960"/>
            <a:ext cx="10844784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50976" y="4416552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Phase 2 — Pre-Sale &amp; Build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178808" y="4434840"/>
            <a:ext cx="1371600" cy="256032"/>
          </a:xfrm>
          <a:prstGeom prst="roundRect">
            <a:avLst>
              <a:gd name="adj" fmla="val 50000"/>
            </a:avLst>
          </a:prstGeom>
          <a:solidFill>
            <a:srgbClr val="F4F4FA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78808" y="4434840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PLANNED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950976" y="478231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Pre-sale (4 rounds) · Team onboarding · MetaRegistry production build · Validator portal · Audit #2 slot booked in advance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58368" y="5394960"/>
            <a:ext cx="10844784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50976" y="5559552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Phase 3 — Mainnet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4178808" y="5577840"/>
            <a:ext cx="1371600" cy="256032"/>
          </a:xfrm>
          <a:prstGeom prst="roundRect">
            <a:avLst>
              <a:gd name="adj" fmla="val 50000"/>
            </a:avLst>
          </a:prstGeom>
          <a:solidFill>
            <a:srgbClr val="F4F4FA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178808" y="5577840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PLANNED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950976" y="592531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Validator onboarding · PoOTRS live · Plombo anchoring · EQIStab α/β/γ · DAO activation · POL deployment · Exchange listings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58368" y="640080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A2A4C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Public timeline after pre-sale: 12–18 months. Internal target: substantially shorter — by booking the audit queue early and running the warm-up in parallel with development.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B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PROBLEM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822960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Bridges are a design defect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1536192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Not a code failure — an architectural one. And the industry keeps paying for it.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58368" y="2148840"/>
            <a:ext cx="3429000" cy="1508760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233172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$340.7M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932688" y="28529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415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Stolen from bridges in 2026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32688" y="3127248"/>
            <a:ext cx="2926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14 exploits · PeckShield, June 2026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334256" y="2148840"/>
            <a:ext cx="3429000" cy="1508760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08576" y="233172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$292M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4608576" y="28529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415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KelpDAO via LayerZero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608576" y="3127248"/>
            <a:ext cx="2926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Single 1-of-1 RPC quorum default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8010144" y="2148840"/>
            <a:ext cx="3429000" cy="1508760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84464" y="233172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13.7%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8284464" y="28529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415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Average fund recovery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284464" y="3127248"/>
            <a:ext cx="2926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Nine of every ten dollars never return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58368" y="3977640"/>
            <a:ext cx="10844784" cy="1874520"/>
          </a:xfrm>
          <a:prstGeom prst="roundRect">
            <a:avLst>
              <a:gd name="adj" fmla="val 4878"/>
            </a:avLst>
          </a:prstGeom>
          <a:solidFill>
            <a:srgbClr val="EEF0FD"/>
          </a:solidFill>
          <a:ln w="12700">
            <a:solidFill>
              <a:srgbClr val="E1E4F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78408" y="4160520"/>
            <a:ext cx="10058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Root cause: message-passing architecture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978408" y="4526280"/>
            <a:ext cx="10241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3A3C6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bridge concentrates the collateral of dozens of chains into one point, then asks a chain to </a:t>
            </a:r>
            <a:pPr indent="0" marL="0">
              <a:lnSpc>
                <a:spcPts val="1900"/>
              </a:lnSpc>
              <a:buNone/>
            </a:pPr>
            <a:r>
              <a:rPr lang="en-US" sz="1250" b="1" dirty="0">
                <a:solidFill>
                  <a:srgbClr val="4F46E5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trust a message from outside itself</a:t>
            </a:r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3A3C6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. One flaw in message verification drains everything. Chainalysis found KelpDAO's bridge accepted a fraudulent message because a single poisoned node could authorise it. That is not a bug in a contract — it is the architecture doing exactly what it was designed to do.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B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SOLUTION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822960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EQIChain — your capital headquarters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1536192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Value stays abstract until the moment of opportunity, then deploys instantly to the right chain.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58368" y="2148840"/>
            <a:ext cx="5257800" cy="32004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78408" y="23317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B6D9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Traditional bridge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78408" y="272491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316736" y="2724912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C6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Lock or burn on the source chain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78408" y="320040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316736" y="3200400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C6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Message relay — the failure point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978408" y="36758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316736" y="3675888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C6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Mint or release on the target chain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78408" y="41513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316736" y="4151376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C6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Repeat for every hop A → B → C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978408" y="47548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Multi-step  ·  Vulnerable  ·  Slow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245352" y="2148840"/>
            <a:ext cx="5257800" cy="3200400"/>
          </a:xfrm>
          <a:prstGeom prst="roundRect">
            <a:avLst>
              <a:gd name="adj" fmla="val 2857"/>
            </a:avLst>
          </a:prstGeom>
          <a:solidFill>
            <a:srgbClr val="EEF0FD"/>
          </a:solidFill>
          <a:ln w="12700">
            <a:solidFill>
              <a:srgbClr val="E1E4F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65392" y="23317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MetaNetwork EQI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565392" y="272491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5ABF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903720" y="2724912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415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Balance lives in EQIChain — tied to no chain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565392" y="320040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5ABF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903720" y="3200400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415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One-step withdrawal to any of 12 networks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565392" y="36758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5ABF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903720" y="3675888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415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Paired state change — freeze / unfreeze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565392" y="41513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5ABF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903720" y="4151376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415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No relay. No wrapped token. No pool.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565392" y="47548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One step  ·  No relay to attack  ·  Instant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58368" y="5577840"/>
            <a:ext cx="10844784" cy="658368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78408" y="5687568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A3C6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problem isn't a specific bug. As long as an asset exists as a wrapped copy, trust in it depends on the bridge — not on the network underneath.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B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WHY NOW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822960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industry is converging on canonical state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1536192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We didn't invent the paradigm. We built the universal registry for it first.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58368" y="2148840"/>
            <a:ext cx="52578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78408" y="2350008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BIS Unified Ledger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78408" y="2715768"/>
            <a:ext cx="4617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Central banks are exploring unified registries for tokenised assets — validating canonical state at institutional level.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245352" y="2148840"/>
            <a:ext cx="52578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65392" y="2350008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Circle CCTP V2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565392" y="2715768"/>
            <a:ext cx="4617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Canonical USDC via burn-and-mint. ~$2.4B monthly volume. Proves demand for native cross-chain tokens.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58368" y="4160520"/>
            <a:ext cx="52578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78408" y="4361688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T-REX Ledger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978408" y="4727448"/>
            <a:ext cx="4617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Apex Group + Polygon: a unified compliance registry across networks. Target $100B by June 2027.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245352" y="4160520"/>
            <a:ext cx="52578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65392" y="4361688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AI Agent Economy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565392" y="4727448"/>
            <a:ext cx="4617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Autonomous agents need deterministic, zero-latency settlement. Bridges are incompatible with M2M economics.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818CF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A NEW CATEGORY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822960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1F5F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We don't compete with bridges.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141732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818CF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We remove the need for them.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658368" y="2286000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2532888" y="228600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7A83A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Bridge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773168" y="228600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7A83A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Layer-2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013448" y="228600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7A83A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Sidechain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9162288" y="2194560"/>
            <a:ext cx="2432304" cy="3246120"/>
          </a:xfrm>
          <a:prstGeom prst="rect">
            <a:avLst/>
          </a:prstGeom>
          <a:solidFill>
            <a:srgbClr val="131A2E"/>
          </a:solidFill>
          <a:ln w="12700">
            <a:solidFill>
              <a:srgbClr val="818CF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253728" y="2286000"/>
            <a:ext cx="2249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18CF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MetaNetwork EQI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58368" y="2670048"/>
            <a:ext cx="10844784" cy="9144"/>
          </a:xfrm>
          <a:prstGeom prst="rect">
            <a:avLst/>
          </a:prstGeom>
          <a:solidFill>
            <a:srgbClr val="1E2749"/>
          </a:solidFill>
          <a:ln/>
        </p:spPr>
      </p:sp>
      <p:sp>
        <p:nvSpPr>
          <p:cNvPr id="12" name="Text 10"/>
          <p:cNvSpPr/>
          <p:nvPr/>
        </p:nvSpPr>
        <p:spPr>
          <a:xfrm>
            <a:off x="658368" y="2724912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A83A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Model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532888" y="2724912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EB6CC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Pair-to-pair relay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4773168" y="2724912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EB6CC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Built ON one chain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013448" y="2724912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EB6CC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Separate chain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9253728" y="2724912"/>
            <a:ext cx="22494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1F5F9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Meta-layer ABOVE all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58368" y="3200400"/>
            <a:ext cx="10844784" cy="9144"/>
          </a:xfrm>
          <a:prstGeom prst="rect">
            <a:avLst/>
          </a:prstGeom>
          <a:solidFill>
            <a:srgbClr val="1E2749"/>
          </a:solidFill>
          <a:ln/>
        </p:spPr>
      </p:sp>
      <p:sp>
        <p:nvSpPr>
          <p:cNvPr id="18" name="Text 16"/>
          <p:cNvSpPr/>
          <p:nvPr/>
        </p:nvSpPr>
        <p:spPr>
          <a:xfrm>
            <a:off x="658368" y="3255264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A83A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Token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2532888" y="3255264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EB6CC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Wrapped / synthetic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4773168" y="3255264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EB6CC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Native to its L1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7013448" y="3255264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EB6CC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Own consensus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9253728" y="3255264"/>
            <a:ext cx="22494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1F5F9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Meta-native everywhere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58368" y="3730752"/>
            <a:ext cx="10844784" cy="9144"/>
          </a:xfrm>
          <a:prstGeom prst="rect">
            <a:avLst/>
          </a:prstGeom>
          <a:solidFill>
            <a:srgbClr val="1E2749"/>
          </a:solidFill>
          <a:ln/>
        </p:spPr>
      </p:sp>
      <p:sp>
        <p:nvSpPr>
          <p:cNvPr id="24" name="Text 22"/>
          <p:cNvSpPr/>
          <p:nvPr/>
        </p:nvSpPr>
        <p:spPr>
          <a:xfrm>
            <a:off x="658368" y="3785616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A83A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Failure point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2532888" y="3785616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EB6CC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Message relay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4773168" y="3785616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EB6CC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L1 dependency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7013448" y="3785616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EB6CC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Own security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9253728" y="3785616"/>
            <a:ext cx="22494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1F5F9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No relay exists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658368" y="4261104"/>
            <a:ext cx="10844784" cy="9144"/>
          </a:xfrm>
          <a:prstGeom prst="rect">
            <a:avLst/>
          </a:prstGeom>
          <a:solidFill>
            <a:srgbClr val="1E2749"/>
          </a:solidFill>
          <a:ln/>
        </p:spPr>
      </p:sp>
      <p:sp>
        <p:nvSpPr>
          <p:cNvPr id="30" name="Text 28"/>
          <p:cNvSpPr/>
          <p:nvPr/>
        </p:nvSpPr>
        <p:spPr>
          <a:xfrm>
            <a:off x="658368" y="4315968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A83A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Multi-chain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2532888" y="4315968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EB6CC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Each pair separate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4773168" y="4315968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EB6CC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Single chain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7013448" y="4315968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EB6CC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Single chain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9253728" y="4315968"/>
            <a:ext cx="22494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1F5F9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All chains unified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658368" y="4791456"/>
            <a:ext cx="10844784" cy="9144"/>
          </a:xfrm>
          <a:prstGeom prst="rect">
            <a:avLst/>
          </a:prstGeom>
          <a:solidFill>
            <a:srgbClr val="1E2749"/>
          </a:solidFill>
          <a:ln/>
        </p:spPr>
      </p:sp>
      <p:sp>
        <p:nvSpPr>
          <p:cNvPr id="36" name="Text 34"/>
          <p:cNvSpPr/>
          <p:nvPr/>
        </p:nvSpPr>
        <p:spPr>
          <a:xfrm>
            <a:off x="658368" y="484632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A83A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AI-agent ready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2532888" y="484632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EB6CC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No (latency)</a:t>
            </a:r>
            <a:endParaRPr lang="en-US" sz="1150" dirty="0"/>
          </a:p>
        </p:txBody>
      </p:sp>
      <p:sp>
        <p:nvSpPr>
          <p:cNvPr id="38" name="Text 36"/>
          <p:cNvSpPr/>
          <p:nvPr/>
        </p:nvSpPr>
        <p:spPr>
          <a:xfrm>
            <a:off x="4773168" y="484632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EB6CC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No (single chain)</a:t>
            </a: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7013448" y="484632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EB6CC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No (isolated)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9253728" y="4846320"/>
            <a:ext cx="22494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1F5F9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Yes (deterministic)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58368" y="5806440"/>
            <a:ext cx="108447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AEB6CC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MetaNetwork EQI is not an interoperability protocol. It is a canonical state layer — a single source of truth above the blockchain plane.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B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ARCHITECTURE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822960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Four layers working in concert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1536192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Full technical specification in the appendix and the standalone protocol documents.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58368" y="2103120"/>
            <a:ext cx="10844784" cy="841248"/>
          </a:xfrm>
          <a:prstGeom prst="roundRect">
            <a:avLst>
              <a:gd name="adj" fmla="val 10870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4400" y="2322576"/>
            <a:ext cx="402336" cy="402336"/>
          </a:xfrm>
          <a:prstGeom prst="roundRect">
            <a:avLst>
              <a:gd name="adj" fmla="val 13636"/>
            </a:avLst>
          </a:prstGeom>
          <a:solidFill>
            <a:srgbClr val="EEF0FD"/>
          </a:solidFill>
          <a:ln w="12700">
            <a:solidFill>
              <a:srgbClr val="E1E4F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32257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499616" y="2249424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EQIChain — Meta-Registry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499616" y="2523744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Append-only canonical state. The single source of truth for every EQI balance across 12 networks. Not a blockchain: no blocks, no mining.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58368" y="3044952"/>
            <a:ext cx="10844784" cy="841248"/>
          </a:xfrm>
          <a:prstGeom prst="roundRect">
            <a:avLst>
              <a:gd name="adj" fmla="val 10870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" y="3264408"/>
            <a:ext cx="402336" cy="402336"/>
          </a:xfrm>
          <a:prstGeom prst="roundRect">
            <a:avLst>
              <a:gd name="adj" fmla="val 13636"/>
            </a:avLst>
          </a:prstGeom>
          <a:solidFill>
            <a:srgbClr val="EEF0FD"/>
          </a:solidFill>
          <a:ln w="12700">
            <a:solidFill>
              <a:srgbClr val="E1E4F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326440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499616" y="3191256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PoOTRS Consensus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499616" y="3465576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DRNG-selected committees of 99–199 validators (odd only). One-time participation until 70% pool rotation. Finality 2/3+1.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58368" y="3986784"/>
            <a:ext cx="10844784" cy="841248"/>
          </a:xfrm>
          <a:prstGeom prst="roundRect">
            <a:avLst>
              <a:gd name="adj" fmla="val 10870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14400" y="4206240"/>
            <a:ext cx="402336" cy="402336"/>
          </a:xfrm>
          <a:prstGeom prst="roundRect">
            <a:avLst>
              <a:gd name="adj" fmla="val 13636"/>
            </a:avLst>
          </a:prstGeom>
          <a:solidFill>
            <a:srgbClr val="EEF0FD"/>
          </a:solidFill>
          <a:ln w="12700">
            <a:solidFill>
              <a:srgbClr val="E1E4F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4400" y="420624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499616" y="4133088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EQIStab — α / β / γ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499616" y="4407408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α autonomous allocation (max 0.1% step). β deterministic invariant control with STOP. γ DAO exception layer — none can change A_active.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58368" y="4928616"/>
            <a:ext cx="10844784" cy="841248"/>
          </a:xfrm>
          <a:prstGeom prst="roundRect">
            <a:avLst>
              <a:gd name="adj" fmla="val 10870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14400" y="5148072"/>
            <a:ext cx="402336" cy="402336"/>
          </a:xfrm>
          <a:prstGeom prst="roundRect">
            <a:avLst>
              <a:gd name="adj" fmla="val 13636"/>
            </a:avLst>
          </a:prstGeom>
          <a:solidFill>
            <a:srgbClr val="EEF0FD"/>
          </a:solidFill>
          <a:ln w="12700">
            <a:solidFill>
              <a:srgbClr val="E1E4F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4400" y="514807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499616" y="50749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Plombo — External Anchoring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499616" y="5349240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Cryptographic proofs anchored into connected blockchains on rotation. Every 1,000 events or hourly. Audit trail, not consensus.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58368" y="598932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12 connected networks:  ETH · TRON · SOL · TON · ADA · NEAR · SUI · APT · CELO · zkSync · BTC · OSMO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B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MOAT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822960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Two innovations no other protocol has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1536192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An original consensus mechanism, and a validator that fits in a pocket.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58368" y="2103120"/>
            <a:ext cx="5257800" cy="3246120"/>
          </a:xfrm>
          <a:prstGeom prst="roundRect">
            <a:avLst>
              <a:gd name="adj" fmla="val 2817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78408" y="2286000"/>
            <a:ext cx="4572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PoOTRS Consensus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78408" y="2615184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Original consensus design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978408" y="3017520"/>
            <a:ext cx="4617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3A3C6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Committee of 99–199, odd only — no 50/50 deadlock is possible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978408" y="3566160"/>
            <a:ext cx="4617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3A3C6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Deterministic random selection — neither size nor membership predictable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978408" y="4114800"/>
            <a:ext cx="4617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3A3C6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One-time participation until 70% pool rotation — blocks concentration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978408" y="4663440"/>
            <a:ext cx="4617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3A3C6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Stake of 100 EQI, equal for all — affects neither selection nor reward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245352" y="2103120"/>
            <a:ext cx="5257800" cy="3246120"/>
          </a:xfrm>
          <a:prstGeom prst="roundRect">
            <a:avLst>
              <a:gd name="adj" fmla="val 2817"/>
            </a:avLst>
          </a:prstGeom>
          <a:solidFill>
            <a:srgbClr val="EEF0FD"/>
          </a:solidFill>
          <a:ln w="12700">
            <a:solidFill>
              <a:srgbClr val="E1E4F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65392" y="2286000"/>
            <a:ext cx="4572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Light Nodes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565392" y="2615184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5ABF0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A validator in your smartphone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565392" y="3017520"/>
            <a:ext cx="4617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1415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No blockchain to compute — validation is rule-checking, not mining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565392" y="3566160"/>
            <a:ext cx="4617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1415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Any modern smartphone runs a full consensus validator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565392" y="4114800"/>
            <a:ext cx="4617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1415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Zero added cost — no hardware requirement, only 16 h/day uptime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6565392" y="4663440"/>
            <a:ext cx="4617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1415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One key set → any device — failover, not duplication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58368" y="5577840"/>
            <a:ext cx="10844784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78408" y="5687568"/>
            <a:ext cx="10241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4F46E5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Welcome Bonus Pool — 10% of A_active (100M EQI) </a:t>
            </a:r>
            <a:pPr indent="0" marL="0">
              <a:buNone/>
            </a:pPr>
            <a:r>
              <a:rPr lang="en-US" sz="1250" dirty="0">
                <a:solidFill>
                  <a:srgbClr val="3A3C6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bootstraps up to </a:t>
            </a:r>
            <a:pPr indent="0" marL="0">
              <a:buNone/>
            </a:pPr>
            <a:r>
              <a:rPr lang="en-US" sz="1250" b="1" dirty="0">
                <a:solidFill>
                  <a:srgbClr val="14152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1,000,000 validators</a:t>
            </a:r>
            <a:pPr indent="0" marL="0">
              <a:buNone/>
            </a:pPr>
            <a:r>
              <a:rPr lang="en-US" sz="1250" dirty="0">
                <a:solidFill>
                  <a:srgbClr val="3A3C6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at 100 EQI each. KYC mandatory. The token is staked, not liquid — so it creates no sell pressure.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B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MARKET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822960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Five categories of demand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1536192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Four exist today. The fifth is forming — and it is the one that changes everything.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58368" y="2103120"/>
            <a:ext cx="2542032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224028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5ABF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86968" y="25603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Projects &amp; DAOs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86968" y="2880360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Multi-chain token fragmentation. B2B / B2DAO licensing.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401568" y="2103120"/>
            <a:ext cx="2542032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30168" y="224028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5ABF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630168" y="25603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Traders &amp; Arbitrageurs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3630168" y="2880360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Cross-chain yield optimisation. Symbiosis $8B+, CCTP $2.4B/mo.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144768" y="2103120"/>
            <a:ext cx="2542032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73368" y="224028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5ABF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373368" y="25603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Post-Breach Migrants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373368" y="2880360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Teams forced off vulnerable bridges. KelpDAO moved 20 chains off LayerZero.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8887968" y="2103120"/>
            <a:ext cx="2542032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16568" y="224028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5ABF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116568" y="25603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Ecosystems &amp; Exchanges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116568" y="2880360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Networks gain EQI volume without capex on bridge infrastructure.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58368" y="3977640"/>
            <a:ext cx="10844784" cy="1965960"/>
          </a:xfrm>
          <a:prstGeom prst="roundRect">
            <a:avLst>
              <a:gd name="adj" fmla="val 4651"/>
            </a:avLst>
          </a:prstGeom>
          <a:solidFill>
            <a:srgbClr val="EEF0FD"/>
          </a:solidFill>
          <a:ln w="12700">
            <a:solidFill>
              <a:srgbClr val="E1E4F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78408" y="4160520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1389888" y="4160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AI Agents (M2M) — the game changer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978408" y="4572000"/>
            <a:ext cx="10241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3A3C6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Autonomous agents evaluate infrastructure on two metrics only: risk minimisation and latency determinism. Bridges fail both. MetaNetwork EQI is engineered so the ledger invariant holds even if 100% of active supply flows to a single network — the guarantee is architectural, not probabilistic. That makes EQI the first deterministic financial protocol for machines.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B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4F46E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TOKENOMICS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822960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1,000,000,000 EQI — immutable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1536192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Thirteen pools. Zero inflation. No mechanism — not even the DAO — can change the constant.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58368" y="2084832"/>
            <a:ext cx="2542032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221284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1,000,000,000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41248" y="2633472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A_active · immutable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401568" y="2084832"/>
            <a:ext cx="2542032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84448" y="221284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28%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3584448" y="2633472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Pre-Sale · 4 rounds × 7%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144768" y="2084832"/>
            <a:ext cx="2542032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327648" y="221284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$0.20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6327648" y="2633472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Listing price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8887968" y="2084832"/>
            <a:ext cx="2542032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070848" y="221284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4F46E5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$200M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9070848" y="2633472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A2A4C4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FDV at listing</a:t>
            </a:r>
            <a:endParaRPr lang="en-US" sz="900" dirty="0"/>
          </a:p>
        </p:txBody>
      </p:sp>
      <p:graphicFrame>
        <p:nvGraphicFramePr>
          <p:cNvPr id="17" name="Chart 0" descr=""/>
          <p:cNvGraphicFramePr/>
          <p:nvPr/>
        </p:nvGraphicFramePr>
        <p:xfrm>
          <a:off x="566928" y="3154680"/>
          <a:ext cx="448056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8" name="Shape 15"/>
          <p:cNvSpPr/>
          <p:nvPr/>
        </p:nvSpPr>
        <p:spPr>
          <a:xfrm>
            <a:off x="5230368" y="3154680"/>
            <a:ext cx="6272784" cy="1572768"/>
          </a:xfrm>
          <a:prstGeom prst="roundRect">
            <a:avLst>
              <a:gd name="adj" fmla="val 5814"/>
            </a:avLst>
          </a:prstGeom>
          <a:solidFill>
            <a:srgbClr val="EEF0FD"/>
          </a:solidFill>
          <a:ln w="12700">
            <a:solidFill>
              <a:srgbClr val="E1E4F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504688" y="3291840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Vesting — nobody unlocks before launch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5504688" y="3611880"/>
            <a:ext cx="5760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A3C6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100% of every pool is locked until the network launches. </a:t>
            </a:r>
            <a:pPr indent="0" marL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4F46E5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cheaper the entry, the longer the lock.</a:t>
            </a:r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A3C6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 Pre-Sale 500 days · Early Investors 750 · Strategic Partners and Team 1000. Per-day linear, no cliffs.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5230368" y="4892040"/>
            <a:ext cx="6272784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E4E4F1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504688" y="5010912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52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Token mechanics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5504688" y="5303520"/>
            <a:ext cx="5760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Meta-native: becomes native to a chain only upon withdrawal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5504688" y="5568696"/>
            <a:ext cx="5760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Freeze / unfreeze — paired state changes, no message passing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5504688" y="5833872"/>
            <a:ext cx="5760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Per-network supply pre-funded — no minting during operations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5504688" y="6099048"/>
            <a:ext cx="5760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6B6D93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Fee 0.08–0.10%. No gas. 8 decimals across all 12 networks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MetaNetwork EQI — Pre-Seed Investment Opportunity</dc:title>
  <dc:subject>PptxGenJS Presentation</dc:subject>
  <dc:creator>MetaNetwork EQI OU</dc:creator>
  <cp:lastModifiedBy>MetaNetwork EQI OU</cp:lastModifiedBy>
  <cp:revision>1</cp:revision>
  <dcterms:created xsi:type="dcterms:W3CDTF">2026-07-13T14:22:30Z</dcterms:created>
  <dcterms:modified xsi:type="dcterms:W3CDTF">2026-07-13T14:22:30Z</dcterms:modified>
</cp:coreProperties>
</file>